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6858000" cy="9144000"/>
  <p:embeddedFontLst>
    <p:embeddedFont>
      <p:font typeface="Roboto" panose="02000000000000000000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01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015824448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015824448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0158244482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0158244482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015824448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015824448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0158244482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0158244482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015824448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015824448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ef0b3414a4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ef0b3414a4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ef0b3414a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ef0b3414a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ef0b3414a4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ef0b3414a4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0158244482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20158244482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0158244482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0158244482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fa25266e4f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fa25266e4f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0158244482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0158244482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158244482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0158244482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0158244482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20158244482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0158244482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20158244482_0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f0b3414a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f0b3414a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ef0b3414a4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ef0b3414a4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f0b3414a4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ef0b3414a4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ef0b3414a4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ef0b3414a4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ef0b3414a4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ef0b3414a4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ef0b3414a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ef0b3414a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ef0b3414a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ef0b3414a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460950" y="24766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Strategic Storytelling &amp; Audience Development for Faith-Based Organizations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Good Story: Attention-Grabbing </a:t>
            </a:r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There is an enormous amount of content out in the world, especially with the explosion of AI.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People are looking for stories that offer a unique perspective – something they haven’t heard before.  </a:t>
            </a: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Good Story: Emotionally relatable </a:t>
            </a:r>
            <a:endParaRPr/>
          </a:p>
        </p:txBody>
      </p:sp>
      <p:sp>
        <p:nvSpPr>
          <p:cNvPr id="137" name="Google Shape;137;p23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3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3432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People often connect with a piece the most when they can relate to a story or powerful sentiment.</a:t>
            </a:r>
            <a:endParaRPr>
              <a:solidFill>
                <a:schemeClr val="lt1"/>
              </a:solidFill>
            </a:endParaRPr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Compelling characters</a:t>
            </a:r>
            <a:endParaRPr>
              <a:solidFill>
                <a:schemeClr val="lt1"/>
              </a:solidFill>
            </a:endParaRPr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Nuanced conflict</a:t>
            </a:r>
            <a:endParaRPr>
              <a:solidFill>
                <a:schemeClr val="lt1"/>
              </a:solidFill>
            </a:endParaRPr>
          </a:p>
          <a:p>
            <a:pPr marL="457200" lvl="0" indent="-33432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Audiences don’t necessarily have to connect with the physical circumstances of the story, but they should connect with the emotion behind the story.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Good Story: Timely</a:t>
            </a:r>
            <a:endParaRPr/>
          </a:p>
        </p:txBody>
      </p:sp>
      <p:sp>
        <p:nvSpPr>
          <p:cNvPr id="144" name="Google Shape;144;p24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It’s difficult to get people to care about a topic if it doesn’t connect with the here and now.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Consider the news cycle, holidays, significant cultural moments, etc. </a:t>
            </a: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Good Story: Not an advertisement</a:t>
            </a:r>
            <a:endParaRPr/>
          </a:p>
        </p:txBody>
      </p:sp>
      <p:sp>
        <p:nvSpPr>
          <p:cNvPr id="151" name="Google Shape;151;p25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Stories are not overt advertisements.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When we promote our work, we need to frame it in terms of broader societal issue.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Checklist</a:t>
            </a:r>
            <a:endParaRPr/>
          </a:p>
        </p:txBody>
      </p:sp>
      <p:sp>
        <p:nvSpPr>
          <p:cNvPr id="158" name="Google Shape;158;p26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Attention-grabbing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Emotionally relatable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Timely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Not an advertisement</a:t>
            </a: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friendly reminder!</a:t>
            </a:r>
            <a:endParaRPr/>
          </a:p>
        </p:txBody>
      </p:sp>
      <p:sp>
        <p:nvSpPr>
          <p:cNvPr id="165" name="Google Shape;165;p27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How do these stories connect back to our goals?</a:t>
            </a: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8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tell the story?</a:t>
            </a:r>
            <a:endParaRPr/>
          </a:p>
        </p:txBody>
      </p:sp>
      <p:sp>
        <p:nvSpPr>
          <p:cNvPr id="172" name="Google Shape;172;p28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Don’t bury the lede.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Consider: What’s the headline of this story?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Avoid vague headlines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Be authentic.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Speak the language of the people you’re connecting with.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In general, keep this language simple.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Provide audiences with the next steps.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tell the story?</a:t>
            </a:r>
            <a:endParaRPr/>
          </a:p>
        </p:txBody>
      </p:sp>
      <p:sp>
        <p:nvSpPr>
          <p:cNvPr id="179" name="Google Shape;179;p29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Flagging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If there’s anything you take from this presentation it’s this…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We’ve learned a lot today. Here’s the most important thing…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I can’t stress this enough…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Consider different mediums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Audio, video, quote blocks, interactive elements, webinars, etc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More often than not, keep it short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Only include necessary details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Depending on audiences, you can offer a shorter option and a longer one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Examples: Crafting A Good Story</a:t>
            </a:r>
            <a:endParaRPr/>
          </a:p>
        </p:txBody>
      </p:sp>
      <p:sp>
        <p:nvSpPr>
          <p:cNvPr id="186" name="Google Shape;186;p30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Go through our checklist.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Find the story.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A Story </a:t>
            </a:r>
            <a:endParaRPr/>
          </a:p>
        </p:txBody>
      </p:sp>
      <p:sp>
        <p:nvSpPr>
          <p:cNvPr id="193" name="Google Shape;193;p31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3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Faith-based organization hosts an event about climate change.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95" name="Google Shape;195;p31"/>
          <p:cNvSpPr/>
          <p:nvPr/>
        </p:nvSpPr>
        <p:spPr>
          <a:xfrm>
            <a:off x="6179700" y="2483550"/>
            <a:ext cx="2803500" cy="2385300"/>
          </a:xfrm>
          <a:prstGeom prst="rect">
            <a:avLst/>
          </a:prstGeom>
          <a:solidFill>
            <a:srgbClr val="0B043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1"/>
          <p:cNvSpPr txBox="1"/>
          <p:nvPr/>
        </p:nvSpPr>
        <p:spPr>
          <a:xfrm>
            <a:off x="6289750" y="2571750"/>
            <a:ext cx="2803500" cy="22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Checklist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Attention-grabbing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Emotionally relatable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Timely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Not an advertisement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Big Picture </a:t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All communications materials should connect back to the mission and goals of the organization.  For every single piece of collateral, you should be able to answer the question - “How does this advance our goals?”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Resources are limited. How can we use them most effectively?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Story! </a:t>
            </a:r>
            <a:endParaRPr/>
          </a:p>
        </p:txBody>
      </p:sp>
      <p:sp>
        <p:nvSpPr>
          <p:cNvPr id="202" name="Google Shape;202;p32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3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Faith leaders are stepping up in the fight against climate change. Here’s why they’re so crucial.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A Story </a:t>
            </a:r>
            <a:endParaRPr/>
          </a:p>
        </p:txBody>
      </p:sp>
      <p:sp>
        <p:nvSpPr>
          <p:cNvPr id="209" name="Google Shape;209;p33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33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A nonprofit launches a new podcast on faith and criminal justice.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211" name="Google Shape;211;p33"/>
          <p:cNvSpPr/>
          <p:nvPr/>
        </p:nvSpPr>
        <p:spPr>
          <a:xfrm>
            <a:off x="6179700" y="2483550"/>
            <a:ext cx="2803500" cy="2385300"/>
          </a:xfrm>
          <a:prstGeom prst="rect">
            <a:avLst/>
          </a:prstGeom>
          <a:solidFill>
            <a:srgbClr val="0B043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33"/>
          <p:cNvSpPr txBox="1"/>
          <p:nvPr/>
        </p:nvSpPr>
        <p:spPr>
          <a:xfrm>
            <a:off x="6289750" y="2571750"/>
            <a:ext cx="2803500" cy="22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Checklist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Attention-grabbing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Emotionally relatable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Timely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Not an advertisement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Story!</a:t>
            </a:r>
            <a:endParaRPr/>
          </a:p>
        </p:txBody>
      </p:sp>
      <p:sp>
        <p:nvSpPr>
          <p:cNvPr id="218" name="Google Shape;218;p34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50">
                <a:solidFill>
                  <a:schemeClr val="lt1"/>
                </a:solidFill>
              </a:rPr>
              <a:t>What happens when the Church shows up at the prison gate? </a:t>
            </a:r>
            <a:endParaRPr sz="25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>
                <a:solidFill>
                  <a:schemeClr val="lt1"/>
                </a:solidFill>
              </a:rPr>
              <a:t>In a new podcast, we’re sitting down with formerly incarcerated men and women rebuilding their lives, chaplains walking prison corridors, judges, advocates, and pastors who refuse to believe that a conviction is the final word on a person's story.</a:t>
            </a:r>
            <a:endParaRPr sz="25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Conclusion…</a:t>
            </a:r>
            <a:endParaRPr/>
          </a:p>
        </p:txBody>
      </p:sp>
      <p:sp>
        <p:nvSpPr>
          <p:cNvPr id="225" name="Google Shape;225;p35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8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Every piece of communication should connect back to the organization’s overarching goals.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The audience is the message.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A good story is attention-grabbing, emotionally relatable, timely, and not an advertisement.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Audience</a:t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The audience is the message.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If you talk to everyone, you talk to no one.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The hard truth: You won’t convince people to suddenly care about your issue.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Defining the Audiences</a:t>
            </a:r>
            <a:endParaRPr/>
          </a:p>
        </p:txBody>
      </p:sp>
      <p:sp>
        <p:nvSpPr>
          <p:cNvPr id="87" name="Google Shape;87;p16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What audiences do you need to advance your goals?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Donors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Volunteers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Beneficiaries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Advocates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Corporate Partners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How do you prioritize these audiences?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IMPORTANT NOTE: There is no “general public.”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Audience “Personas”</a:t>
            </a:r>
            <a:endParaRPr/>
          </a:p>
        </p:txBody>
      </p:sp>
      <p:sp>
        <p:nvSpPr>
          <p:cNvPr id="94" name="Google Shape;94;p17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Demographics that predict behavior - age range, location type, job title, company size, race, gender, income bracket, location, etc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What does their day look like?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How do they get their news?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What are their values?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What are their challenges?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101" name="Google Shape;101;p18"/>
          <p:cNvSpPr/>
          <p:nvPr/>
        </p:nvSpPr>
        <p:spPr>
          <a:xfrm>
            <a:off x="6200" y="0"/>
            <a:ext cx="9144000" cy="50700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body" idx="1"/>
          </p:nvPr>
        </p:nvSpPr>
        <p:spPr>
          <a:xfrm>
            <a:off x="222000" y="857700"/>
            <a:ext cx="8472000" cy="4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1718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Background &amp; Demographics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Age: 62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Occupation: Retired School Teacher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Household Income: $65,000 (Fixed retirement income)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Location: Plano, Texas (Suburban)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Family Status: Married, grandmother of four</a:t>
            </a:r>
            <a:endParaRPr>
              <a:solidFill>
                <a:schemeClr val="lt1"/>
              </a:solidFill>
            </a:endParaRPr>
          </a:p>
          <a:p>
            <a:pPr marL="457200" lvl="0" indent="-31718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Psychographics (Values &amp; Interests)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Core Values: Stewardship, biblical hospitality, and living out her faith through service.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Interests: Church small groups, community prayer circles, baking, and family gatherings.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Preferred Media: Church bulletins, physical direct mail, Facebook, and Christian radio.</a:t>
            </a:r>
            <a:endParaRPr>
              <a:solidFill>
                <a:schemeClr val="lt1"/>
              </a:solidFill>
            </a:endParaRPr>
          </a:p>
          <a:p>
            <a:pPr marL="457200" lvl="0" indent="-31718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Motivations &amp; Goals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Why she supports you: She views giving as a spiritual discipline and an expression of God's love.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Her primary goal: To be a good steward of her resources by investing in ministries with a strong spiritual foundation.</a:t>
            </a:r>
            <a:endParaRPr>
              <a:solidFill>
                <a:schemeClr val="lt1"/>
              </a:solidFill>
            </a:endParaRPr>
          </a:p>
          <a:p>
            <a:pPr marL="457200" lvl="0" indent="-31718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Pain Points &amp; Barriers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Fixed budget: Wants to give more but must carefully budget her fixed retirement income.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Lack of trust: Worries about organizations that compromise their core faith values for secular appeal.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Tech friction: Struggles with overly complex online giving portals or apps that require mandatory account creation.</a:t>
            </a:r>
            <a:endParaRPr>
              <a:solidFill>
                <a:schemeClr val="lt1"/>
              </a:solidFill>
            </a:endParaRPr>
          </a:p>
          <a:p>
            <a:pPr marL="457200" lvl="0" indent="-31718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Preferred Engagement &amp; Messaging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How she prefers to give: Physical checks in the mail, Sunday church offerings, or simple, one-click web forms.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Best channels: Direct mail letters, handwritten thank-you notes, and updates shared directly through her local church network.Messaging that works: </a:t>
            </a:r>
            <a:endParaRPr>
              <a:solidFill>
                <a:schemeClr val="lt1"/>
              </a:solidFill>
            </a:endParaRPr>
          </a:p>
          <a:p>
            <a:pPr marL="914400" lvl="1" indent="-29749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○"/>
            </a:pPr>
            <a:r>
              <a:rPr lang="en">
                <a:solidFill>
                  <a:schemeClr val="lt1"/>
                </a:solidFill>
              </a:rPr>
              <a:t>Scripture-aligned language and stories of transformed lives (e.g., "Your gift shares Christ's love and provides 5 hot meals to families in need").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147450" y="153700"/>
            <a:ext cx="8222100" cy="64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/>
              <a:t>Example: Fiona, Donor at a faith-centered nonprofit</a:t>
            </a:r>
            <a:endParaRPr sz="26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Audience “Personas”</a:t>
            </a:r>
            <a:endParaRPr/>
          </a:p>
        </p:txBody>
      </p:sp>
      <p:sp>
        <p:nvSpPr>
          <p:cNvPr id="109" name="Google Shape;109;p19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Detailed vs general guidelines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Resource expenditure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Sacrificing nuance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lang="en">
                <a:solidFill>
                  <a:schemeClr val="lt1"/>
                </a:solidFill>
              </a:rPr>
              <a:t>Organizational buy-in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Update these regularly (about twice per year)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Friendly Reminder</a:t>
            </a:r>
            <a:endParaRPr/>
          </a:p>
        </p:txBody>
      </p:sp>
      <p:sp>
        <p:nvSpPr>
          <p:cNvPr id="116" name="Google Shape;116;p20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lt1"/>
                </a:solidFill>
              </a:rPr>
              <a:t>How do these audiences connect back to your goal?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0437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Storytelling</a:t>
            </a:r>
            <a:endParaRPr/>
          </a:p>
        </p:txBody>
      </p:sp>
      <p:sp>
        <p:nvSpPr>
          <p:cNvPr id="123" name="Google Shape;123;p21"/>
          <p:cNvSpPr/>
          <p:nvPr/>
        </p:nvSpPr>
        <p:spPr>
          <a:xfrm>
            <a:off x="6200" y="1707750"/>
            <a:ext cx="9144000" cy="3362100"/>
          </a:xfrm>
          <a:prstGeom prst="rect">
            <a:avLst/>
          </a:prstGeom>
          <a:solidFill>
            <a:srgbClr val="D4A89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Stories create connection. They elicit excitement, anger, passion, sadness, hope, joy – all emotions that connect to our most basic humanity. 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Think about it – there’s an excitement when someone says, “I have a story!”</a:t>
            </a:r>
            <a:endParaRPr>
              <a:solidFill>
                <a:schemeClr val="l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">
                <a:solidFill>
                  <a:schemeClr val="lt1"/>
                </a:solidFill>
              </a:rPr>
              <a:t>Treat every press release, blog, newsletter, social media post, fact, as a story. 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1062</Words>
  <Application>Microsoft Office PowerPoint</Application>
  <PresentationFormat>On-screen Show (16:9)</PresentationFormat>
  <Paragraphs>129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Roboto</vt:lpstr>
      <vt:lpstr>Material</vt:lpstr>
      <vt:lpstr>Strategic Storytelling &amp; Audience Development for Faith-Based Organizations</vt:lpstr>
      <vt:lpstr>The Big Picture </vt:lpstr>
      <vt:lpstr>The Audience</vt:lpstr>
      <vt:lpstr>Defining the Audiences</vt:lpstr>
      <vt:lpstr>Audience “Personas”</vt:lpstr>
      <vt:lpstr>Example</vt:lpstr>
      <vt:lpstr>Audience “Personas”</vt:lpstr>
      <vt:lpstr>Friendly Reminder</vt:lpstr>
      <vt:lpstr>Storytelling</vt:lpstr>
      <vt:lpstr>A Good Story: Attention-Grabbing </vt:lpstr>
      <vt:lpstr>A Good Story: Emotionally relatable </vt:lpstr>
      <vt:lpstr>A Good Story: Timely</vt:lpstr>
      <vt:lpstr>A Good Story: Not an advertisement</vt:lpstr>
      <vt:lpstr>Checklist</vt:lpstr>
      <vt:lpstr>Another friendly reminder!</vt:lpstr>
      <vt:lpstr>How do we tell the story?</vt:lpstr>
      <vt:lpstr>How do we tell the story?</vt:lpstr>
      <vt:lpstr>Examples: Crafting A Good Story</vt:lpstr>
      <vt:lpstr>Not A Story </vt:lpstr>
      <vt:lpstr>A Story! </vt:lpstr>
      <vt:lpstr>Not A Story </vt:lpstr>
      <vt:lpstr>A Story!</vt:lpstr>
      <vt:lpstr>In Conclusion…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Pastor</dc:creator>
  <cp:lastModifiedBy>Ginny Hizer</cp:lastModifiedBy>
  <cp:revision>1</cp:revision>
  <dcterms:modified xsi:type="dcterms:W3CDTF">2026-06-24T20:24:40Z</dcterms:modified>
</cp:coreProperties>
</file>